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533" r:id="rId12"/>
    <p:sldId id="466" r:id="rId13"/>
    <p:sldId id="490" r:id="rId14"/>
    <p:sldId id="557" r:id="rId15"/>
    <p:sldId id="260" r:id="rId16"/>
    <p:sldId id="537" r:id="rId17"/>
    <p:sldId id="493" r:id="rId18"/>
    <p:sldId id="492" r:id="rId19"/>
    <p:sldId id="534" r:id="rId20"/>
    <p:sldId id="560" r:id="rId21"/>
    <p:sldId id="559" r:id="rId22"/>
    <p:sldId id="556" r:id="rId23"/>
    <p:sldId id="535" r:id="rId24"/>
    <p:sldId id="536" r:id="rId25"/>
    <p:sldId id="528" r:id="rId26"/>
    <p:sldId id="558" r:id="rId27"/>
    <p:sldId id="549" r:id="rId28"/>
    <p:sldId id="538" r:id="rId29"/>
    <p:sldId id="497" r:id="rId30"/>
    <p:sldId id="553" r:id="rId31"/>
    <p:sldId id="491" r:id="rId32"/>
    <p:sldId id="523" r:id="rId33"/>
    <p:sldId id="499" r:id="rId34"/>
    <p:sldId id="500" r:id="rId35"/>
    <p:sldId id="502" r:id="rId36"/>
    <p:sldId id="544" r:id="rId37"/>
    <p:sldId id="550" r:id="rId38"/>
    <p:sldId id="554" r:id="rId39"/>
    <p:sldId id="555" r:id="rId40"/>
    <p:sldId id="498" r:id="rId41"/>
    <p:sldId id="539" r:id="rId42"/>
    <p:sldId id="540" r:id="rId43"/>
    <p:sldId id="541" r:id="rId44"/>
    <p:sldId id="551" r:id="rId45"/>
    <p:sldId id="504" r:id="rId46"/>
    <p:sldId id="543" r:id="rId47"/>
    <p:sldId id="545" r:id="rId48"/>
    <p:sldId id="524" r:id="rId49"/>
    <p:sldId id="495" r:id="rId50"/>
    <p:sldId id="552" r:id="rId51"/>
    <p:sldId id="261" r:id="rId52"/>
    <p:sldId id="494" r:id="rId53"/>
    <p:sldId id="542" r:id="rId54"/>
    <p:sldId id="525" r:id="rId55"/>
    <p:sldId id="526" r:id="rId56"/>
    <p:sldId id="52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533"/>
            <p14:sldId id="466"/>
          </p14:sldIdLst>
        </p14:section>
        <p14:section name="Methods" id="{7911CE6D-3589-49A8-9CF2-5D2682ACCF56}">
          <p14:sldIdLst>
            <p14:sldId id="490"/>
            <p14:sldId id="557"/>
            <p14:sldId id="260"/>
            <p14:sldId id="537"/>
            <p14:sldId id="493"/>
            <p14:sldId id="492"/>
            <p14:sldId id="534"/>
            <p14:sldId id="560"/>
            <p14:sldId id="559"/>
            <p14:sldId id="556"/>
            <p14:sldId id="535"/>
            <p14:sldId id="536"/>
            <p14:sldId id="528"/>
            <p14:sldId id="55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>
        <p:scale>
          <a:sx n="75" d="100"/>
          <a:sy n="75" d="100"/>
        </p:scale>
        <p:origin x="1146" y="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45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4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.png"/><Relationship Id="rId18" Type="http://schemas.openxmlformats.org/officeDocument/2006/relationships/image" Target="../media/image49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image" Target="../media/image48.png"/><Relationship Id="rId2" Type="http://schemas.openxmlformats.org/officeDocument/2006/relationships/image" Target="../media/image47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0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14000"/>
              </a:lnSpc>
            </a:pPr>
            <a:r>
              <a:rPr lang="en-US" dirty="0"/>
              <a:t>Integrating complex mosquito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eeding behaviors into disease transmission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 lnSpcReduction="10000"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Society for Mathematical Biology Annual Meeting 2024</a:t>
            </a:r>
            <a:br>
              <a:rPr lang="en-US" sz="1900" dirty="0"/>
            </a:br>
            <a:r>
              <a:rPr lang="en-US" sz="1900" dirty="0"/>
              <a:t>Postdoctoral Scholar Research Showcase, I</a:t>
            </a:r>
            <a:br>
              <a:rPr lang="en-US" sz="1900" dirty="0"/>
            </a:br>
            <a:r>
              <a:rPr lang="en-US" sz="1900" b="1" dirty="0" err="1"/>
              <a:t>Konkuk</a:t>
            </a:r>
            <a:r>
              <a:rPr lang="en-US" sz="1900" b="1" dirty="0"/>
              <a:t> University</a:t>
            </a:r>
            <a:r>
              <a:rPr lang="en-US" sz="1900" dirty="0"/>
              <a:t>, Seoul, Republic of Korea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417220" y="1221517"/>
            <a:ext cx="914400" cy="8315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0753" y="5442351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573509" y="5060837"/>
            <a:ext cx="2131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0114"/>
            <a:ext cx="431919" cy="8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762661" y="4312112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35334" y="4007386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969191" y="5208639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852448" y="2080913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351710" y="1419193"/>
            <a:ext cx="1650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adults that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752937" y="4330552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373602" y="2462487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442641" y="5385805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16200000" flipV="1">
            <a:off x="4804107" y="-1215713"/>
            <a:ext cx="3174687" cy="9800159"/>
          </a:xfrm>
          <a:prstGeom prst="bentConnector3">
            <a:avLst>
              <a:gd name="adj1" fmla="val 1072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47" idx="2"/>
            <a:endCxn id="6" idx="0"/>
          </p:cNvCxnSpPr>
          <p:nvPr/>
        </p:nvCxnSpPr>
        <p:spPr>
          <a:xfrm rot="10800000" flipV="1">
            <a:off x="1491371" y="1392486"/>
            <a:ext cx="4705011" cy="70453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51609" y="1378486"/>
            <a:ext cx="77273" cy="4449307"/>
          </a:xfrm>
          <a:prstGeom prst="bentConnector3">
            <a:avLst>
              <a:gd name="adj1" fmla="val -2958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6381" y="1224859"/>
            <a:ext cx="1755228" cy="1145629"/>
            <a:chOff x="5694144" y="2097021"/>
            <a:chExt cx="1755228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Egg-laying</a:t>
                  </a: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4" y="2111022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241" y="679092"/>
            <a:ext cx="2572505" cy="169164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33" y="679092"/>
            <a:ext cx="2572505" cy="1691640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2"/>
          </p:cNvCxnSpPr>
          <p:nvPr/>
        </p:nvCxnSpPr>
        <p:spPr>
          <a:xfrm rot="16200000" flipV="1">
            <a:off x="4976170" y="2470033"/>
            <a:ext cx="592774" cy="1287847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628633" y="2817569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723062" cy="602401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09390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09390" y="196675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16200000" flipH="1">
            <a:off x="7475829" y="3864369"/>
            <a:ext cx="914400" cy="635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676898" y="1877852"/>
            <a:ext cx="785448" cy="2279535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9044" y="432474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370485" y="1085361"/>
            <a:ext cx="346024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 flipV="1">
            <a:off x="5953785" y="1394198"/>
            <a:ext cx="3458326" cy="18218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41735" y="1740068"/>
            <a:ext cx="346022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127244" y="2066094"/>
            <a:ext cx="3462439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107450" y="802196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4" y="679092"/>
            <a:ext cx="2572505" cy="1691640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880321" y="2295824"/>
            <a:ext cx="658139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110343" y="824241"/>
            <a:ext cx="3443026" cy="1240597"/>
          </a:xfrm>
          <a:prstGeom prst="bentConnector3">
            <a:avLst>
              <a:gd name="adj1" fmla="val 3688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104985" y="1085361"/>
            <a:ext cx="1710070" cy="979477"/>
          </a:xfrm>
          <a:prstGeom prst="bentConnector3">
            <a:avLst>
              <a:gd name="adj1" fmla="val 74700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99342" y="1411159"/>
            <a:ext cx="2299042" cy="644937"/>
          </a:xfrm>
          <a:prstGeom prst="bentConnector3">
            <a:avLst>
              <a:gd name="adj1" fmla="val 55733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740068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05789" y="2104516"/>
            <a:ext cx="2273187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Parasite development</a:t>
            </a:r>
          </a:p>
        </p:txBody>
      </p: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5" grpId="0" animBg="1"/>
      <p:bldP spid="5" grpId="1" animBg="1"/>
      <p:bldP spid="7" grpId="0"/>
      <p:bldP spid="7" grpId="1"/>
      <p:bldP spid="8" grpId="0" animBg="1"/>
      <p:bldP spid="8" grpId="1" animBg="1"/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oviposition cycle 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108900175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0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600" b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acc>
                                <m:accPr>
                                  <m:chr m:val="⃑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108900175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1/oviposition cycle length”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457194"/>
            <a:ext cx="12188977" cy="59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457194"/>
            <a:ext cx="12188977" cy="59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oviposition cycle length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*These 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Misidentification of the mechanism of multiple blood-feeding can lead to a major overestimation of </a:t>
            </a:r>
            <a:r>
              <a:rPr lang="en-US" sz="2400" b="1" i="1" dirty="0"/>
              <a:t>R</a:t>
            </a:r>
            <a:r>
              <a:rPr lang="en-US" sz="2400" b="1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916" y="4057929"/>
            <a:ext cx="2675716" cy="268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52667</TotalTime>
  <Words>2548</Words>
  <Application>Microsoft Office PowerPoint</Application>
  <PresentationFormat>Widescreen</PresentationFormat>
  <Paragraphs>577</Paragraphs>
  <Slides>56</Slides>
  <Notes>23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Aptos</vt:lpstr>
      <vt:lpstr>Aptos Display</vt:lpstr>
      <vt:lpstr>Arial</vt:lpstr>
      <vt:lpstr>Cambria Math</vt:lpstr>
      <vt:lpstr>Wingdings</vt:lpstr>
      <vt:lpstr>Office Theme</vt:lpstr>
      <vt:lpstr>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blood-feeding process</vt:lpstr>
      <vt:lpstr>PowerPoint Presentation</vt:lpstr>
      <vt:lpstr>The real blood-feeding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115</cp:revision>
  <dcterms:created xsi:type="dcterms:W3CDTF">2024-06-14T19:36:46Z</dcterms:created>
  <dcterms:modified xsi:type="dcterms:W3CDTF">2024-08-26T17:12:00Z</dcterms:modified>
</cp:coreProperties>
</file>